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6"/>
  </p:notesMasterIdLst>
  <p:sldIdLst>
    <p:sldId id="296" r:id="rId2"/>
    <p:sldId id="291" r:id="rId3"/>
    <p:sldId id="326" r:id="rId4"/>
    <p:sldId id="329" r:id="rId5"/>
    <p:sldId id="333" r:id="rId6"/>
    <p:sldId id="330" r:id="rId7"/>
    <p:sldId id="331" r:id="rId8"/>
    <p:sldId id="332" r:id="rId9"/>
    <p:sldId id="322" r:id="rId10"/>
    <p:sldId id="311" r:id="rId11"/>
    <p:sldId id="325" r:id="rId12"/>
    <p:sldId id="324" r:id="rId13"/>
    <p:sldId id="306" r:id="rId14"/>
    <p:sldId id="314" r:id="rId15"/>
  </p:sldIdLst>
  <p:sldSz cx="12192000" cy="6858000"/>
  <p:notesSz cx="6735763" cy="9866313"/>
  <p:embeddedFontLst>
    <p:embeddedFont>
      <p:font typeface="맑은 고딕" pitchFamily="50" charset="-127"/>
      <p:regular r:id="rId17"/>
      <p:bold r:id="rId18"/>
    </p:embeddedFont>
    <p:embeddedFont>
      <p:font typeface="HY견고딕" pitchFamily="18" charset="-127"/>
      <p:regular r:id="rId19"/>
    </p:embeddedFont>
    <p:embeddedFont>
      <p:font typeface="휴먼둥근헤드라인" pitchFamily="18" charset="-127"/>
      <p:regular r:id="rId2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제목 없는 구역" id="{503314B6-B8EF-42F8-A994-5F5AF93708B8}">
          <p14:sldIdLst>
            <p14:sldId id="296"/>
            <p14:sldId id="291"/>
            <p14:sldId id="326"/>
            <p14:sldId id="329"/>
            <p14:sldId id="333"/>
            <p14:sldId id="330"/>
            <p14:sldId id="331"/>
            <p14:sldId id="332"/>
            <p14:sldId id="322"/>
            <p14:sldId id="311"/>
            <p14:sldId id="325"/>
            <p14:sldId id="324"/>
            <p14:sldId id="306"/>
            <p14:sldId id="314"/>
          </p14:sldIdLst>
        </p14:section>
        <p14:section name="제목 없는 구역" id="{CF7ABC3D-1484-42A4-992B-9B3F5D8729BD}">
          <p14:sldIdLst/>
        </p14:section>
        <p14:section name="기본 구역" id="{6EA11DEC-6614-40DD-8E27-F29527E5FFD5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E2F0D9"/>
    <a:srgbClr val="DAE3F3"/>
    <a:srgbClr val="0077C0"/>
    <a:srgbClr val="FFC000"/>
    <a:srgbClr val="0070C0"/>
    <a:srgbClr val="7AC142"/>
    <a:srgbClr val="FFF2CC"/>
    <a:srgbClr val="DEEBF7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99" autoAdjust="0"/>
    <p:restoredTop sz="94660"/>
  </p:normalViewPr>
  <p:slideViewPr>
    <p:cSldViewPr snapToGrid="0">
      <p:cViewPr>
        <p:scale>
          <a:sx n="117" d="100"/>
          <a:sy n="117" d="100"/>
        </p:scale>
        <p:origin x="-10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53685;&#54633;%20&#47928;&#49436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Sheet1!$B$16</c:f>
              <c:strCache>
                <c:ptCount val="1"/>
                <c:pt idx="0">
                  <c:v>금액(억원)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BC-4B6D-85FE-6F34EA0129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5BC-4B6D-85FE-6F34EA0129D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5BC-4B6D-85FE-6F34EA0129D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5BC-4B6D-85FE-6F34EA0129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Sheet1!$A$17:$A$20</c:f>
              <c:strCache>
                <c:ptCount val="4"/>
                <c:pt idx="0">
                  <c:v>청과</c:v>
                </c:pt>
                <c:pt idx="1">
                  <c:v>축산</c:v>
                </c:pt>
                <c:pt idx="2">
                  <c:v>양곡</c:v>
                </c:pt>
                <c:pt idx="3">
                  <c:v>수산</c:v>
                </c:pt>
              </c:strCache>
            </c:strRef>
          </c:cat>
          <c:val>
            <c:numRef>
              <c:f>Sheet1!$B$17:$B$20</c:f>
              <c:numCache>
                <c:formatCode>General</c:formatCode>
                <c:ptCount val="4"/>
                <c:pt idx="0" formatCode="#,##0">
                  <c:v>1256</c:v>
                </c:pt>
                <c:pt idx="1">
                  <c:v>461</c:v>
                </c:pt>
                <c:pt idx="2">
                  <c:v>455</c:v>
                </c:pt>
                <c:pt idx="3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5BC-4B6D-85FE-6F34EA0129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481299835325798"/>
          <c:y val="0.84130203349591171"/>
          <c:w val="0.57868603602935342"/>
          <c:h val="0.139958788563789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rgbClr val="002060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805145E-C59F-4246-8DD9-8B852F9DE773}" type="datetimeFigureOut">
              <a:rPr lang="ko-KR" altLang="en-US" smtClean="0"/>
              <a:pPr/>
              <a:t>2024-10-04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 편집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749526C6-3BC5-423D-9582-4554D73C549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5473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4E73-CEFB-4319-896E-2571C2957B4B}" type="datetime1">
              <a:rPr lang="ko-KR" altLang="en-US" smtClean="0"/>
              <a:t>2024-10-04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7CC0-D806-4CFA-AE9D-44501FCD36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748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240C-140E-47D0-AAE6-0205D50C611D}" type="datetime1">
              <a:rPr lang="ko-KR" altLang="en-US" smtClean="0"/>
              <a:t>2024-10-04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7CC0-D806-4CFA-AE9D-44501FCD36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1266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73A9-1F10-444E-855A-E4936C609A72}" type="datetime1">
              <a:rPr lang="ko-KR" altLang="en-US" smtClean="0"/>
              <a:t>2024-10-04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7CC0-D806-4CFA-AE9D-44501FCD36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6783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7C18-3258-419B-840F-87F189D1DE24}" type="datetime1">
              <a:rPr lang="ko-KR" altLang="en-US" smtClean="0"/>
              <a:t>2024-10-04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7CC0-D806-4CFA-AE9D-44501FCD36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013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0FD8-FC55-49D2-A1E2-9924985176B6}" type="datetime1">
              <a:rPr lang="ko-KR" altLang="en-US" smtClean="0"/>
              <a:t>2024-10-04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7CC0-D806-4CFA-AE9D-44501FCD36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62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A792-E23A-424D-9027-FC84DD31D68F}" type="datetime1">
              <a:rPr lang="ko-KR" altLang="en-US" smtClean="0"/>
              <a:t>2024-10-04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7CC0-D806-4CFA-AE9D-44501FCD36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905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1320-0F57-46E4-93E8-DF1455E7F881}" type="datetime1">
              <a:rPr lang="ko-KR" altLang="en-US" smtClean="0"/>
              <a:t>2024-10-04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7CC0-D806-4CFA-AE9D-44501FCD36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4409-2747-4DB5-83E2-021A1CB506F3}" type="datetime1">
              <a:rPr lang="ko-KR" altLang="en-US" smtClean="0"/>
              <a:t>2024-10-04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7CC0-D806-4CFA-AE9D-44501FCD36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03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305300" y="6356349"/>
            <a:ext cx="2743200" cy="365125"/>
          </a:xfrm>
        </p:spPr>
        <p:txBody>
          <a:bodyPr/>
          <a:lstStyle/>
          <a:p>
            <a:fld id="{AE0D3F34-91B8-4282-80B0-9E202EB898BD}" type="datetime1">
              <a:rPr lang="ko-KR" altLang="en-US" smtClean="0"/>
              <a:t>2024-10-04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7874000" y="6356350"/>
            <a:ext cx="4114800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571500" y="6356349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AD37CC0-D806-4CFA-AE9D-44501FCD360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5474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7A40-9EB3-4E20-A8CA-3B24BB84CB1F}" type="datetime1">
              <a:rPr lang="ko-KR" altLang="en-US" smtClean="0"/>
              <a:t>2024-10-04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7CC0-D806-4CFA-AE9D-44501FCD36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518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49F7-0BB1-4B8A-9789-7F5D1649096D}" type="datetime1">
              <a:rPr lang="ko-KR" altLang="en-US" smtClean="0"/>
              <a:t>2024-10-04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7CC0-D806-4CFA-AE9D-44501FCD36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3331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 편집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01529977-9108-42A5-8D5E-B860D2AAB395}" type="datetime1">
              <a:rPr lang="ko-KR" altLang="en-US" smtClean="0"/>
              <a:pPr/>
              <a:t>2024-10-04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CAD37CC0-D806-4CFA-AE9D-44501FCD360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635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74CE0BCF-4E02-4611-8FA1-366E820599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9000">
                <a:srgbClr val="008000">
                  <a:alpha val="38000"/>
                </a:srgbClr>
              </a:gs>
              <a:gs pos="0">
                <a:srgbClr val="0077C0"/>
              </a:gs>
              <a:gs pos="49000">
                <a:srgbClr val="0070C0">
                  <a:alpha val="70000"/>
                </a:srgbClr>
              </a:gs>
              <a:gs pos="82000">
                <a:srgbClr val="002060"/>
              </a:gs>
              <a:gs pos="0">
                <a:srgbClr val="008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C3F53DE2-874E-4A41-937A-87A50D54906B}"/>
              </a:ext>
            </a:extLst>
          </p:cNvPr>
          <p:cNvSpPr/>
          <p:nvPr/>
        </p:nvSpPr>
        <p:spPr>
          <a:xfrm>
            <a:off x="612340" y="541117"/>
            <a:ext cx="10967321" cy="5775767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7CC0-D806-4CFA-AE9D-44501FCD3604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E1A1B40-4F4D-4F55-9863-7A967A7A82B0}"/>
              </a:ext>
            </a:extLst>
          </p:cNvPr>
          <p:cNvSpPr txBox="1"/>
          <p:nvPr/>
        </p:nvSpPr>
        <p:spPr>
          <a:xfrm>
            <a:off x="766487" y="1943375"/>
            <a:ext cx="10375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8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온라인도매시장 활성화 추진방안</a:t>
            </a:r>
            <a:endParaRPr lang="ko-KR" altLang="en-US" sz="4800" b="1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E1A1B40-4F4D-4F55-9863-7A967A7A82B0}"/>
              </a:ext>
            </a:extLst>
          </p:cNvPr>
          <p:cNvSpPr txBox="1"/>
          <p:nvPr/>
        </p:nvSpPr>
        <p:spPr>
          <a:xfrm>
            <a:off x="7324003" y="5304395"/>
            <a:ext cx="4100803" cy="638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농협경제지주 </a:t>
            </a:r>
            <a:r>
              <a:rPr lang="ko-KR" altLang="en-US" sz="2800" spc="-1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공판사업부</a:t>
            </a:r>
            <a:endParaRPr lang="ko-KR" altLang="en-US" sz="28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770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8913" y1="17050" x2="34394" y2="4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617" y="3100059"/>
            <a:ext cx="5496642" cy="685800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168900" y="4483300"/>
            <a:ext cx="5991225" cy="601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68899" y="2446509"/>
            <a:ext cx="5991225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44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온라인도매시장 </a:t>
            </a:r>
            <a:endParaRPr lang="en-US" altLang="ko-KR" sz="4400" dirty="0" smtClean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44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거래방법</a:t>
            </a:r>
            <a:r>
              <a:rPr lang="en-US" altLang="ko-KR" sz="44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4400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중도매인</a:t>
            </a:r>
            <a:r>
              <a:rPr lang="en-US" altLang="ko-KR" sz="44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44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168900" y="2017742"/>
            <a:ext cx="5991225" cy="6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2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24" y="1268730"/>
            <a:ext cx="10963752" cy="45719"/>
          </a:xfrm>
          <a:prstGeom prst="rect">
            <a:avLst/>
          </a:prstGeom>
        </p:spPr>
      </p:pic>
      <p:cxnSp>
        <p:nvCxnSpPr>
          <p:cNvPr id="7" name="직선 연결선 6"/>
          <p:cNvCxnSpPr/>
          <p:nvPr/>
        </p:nvCxnSpPr>
        <p:spPr>
          <a:xfrm flipV="1">
            <a:off x="614124" y="6316592"/>
            <a:ext cx="10881190" cy="2286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모서리가 둥근 직사각형 7"/>
          <p:cNvSpPr/>
          <p:nvPr/>
        </p:nvSpPr>
        <p:spPr>
          <a:xfrm>
            <a:off x="614124" y="800099"/>
            <a:ext cx="1605374" cy="420339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회원가입</a:t>
            </a:r>
            <a:endParaRPr lang="ko-KR" altLang="en-US" sz="24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896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962121" cy="493467"/>
          </a:xfrm>
          <a:prstGeom prst="rect">
            <a:avLst/>
          </a:prstGeom>
        </p:spPr>
      </p:pic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>
          <a:xfrm>
            <a:off x="584200" y="6356349"/>
            <a:ext cx="2743200" cy="365125"/>
          </a:xfrm>
        </p:spPr>
        <p:txBody>
          <a:bodyPr/>
          <a:lstStyle/>
          <a:p>
            <a:fld id="{CAD37CC0-D806-4CFA-AE9D-44501FCD3604}" type="slidenum">
              <a:rPr lang="ko-KR" altLang="en-US" smtClean="0">
                <a:solidFill>
                  <a:schemeClr val="bg1"/>
                </a:solidFill>
              </a:rPr>
              <a:t>11</a:t>
            </a:fld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45288" y="737454"/>
            <a:ext cx="8361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온라인도매시장 회원가입 방법</a:t>
            </a:r>
            <a:r>
              <a:rPr lang="en-US" altLang="ko-KR" sz="28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800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중도매인</a:t>
            </a:r>
            <a:r>
              <a:rPr lang="en-US" altLang="ko-KR" sz="28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28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14124" y="1425348"/>
            <a:ext cx="10805358" cy="1661993"/>
          </a:xfrm>
          <a:prstGeom prst="rect">
            <a:avLst/>
          </a:prstGeom>
          <a:ln>
            <a:solidFill>
              <a:srgbClr val="DAE3F3"/>
            </a:solidFill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① </a:t>
            </a:r>
            <a:r>
              <a:rPr lang="ko-KR" altLang="en-US" sz="20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접속방법</a:t>
            </a:r>
            <a:endParaRPr lang="en-US" altLang="ko-KR" sz="2000" dirty="0" smtClean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1600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▶ </a:t>
            </a: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네이버</a:t>
            </a:r>
            <a:r>
              <a:rPr lang="en-US" altLang="ko-KR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다음</a:t>
            </a:r>
            <a:r>
              <a:rPr lang="en-US" altLang="ko-KR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구글 등에서 </a:t>
            </a:r>
            <a:r>
              <a:rPr lang="en-US" altLang="ko-KR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농수산물 온라인도매시장</a:t>
            </a:r>
            <a:r>
              <a:rPr lang="en-US" altLang="ko-KR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 </a:t>
            </a: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또는 </a:t>
            </a:r>
            <a:r>
              <a:rPr lang="en-US" altLang="ko-KR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온라인도매시장</a:t>
            </a:r>
            <a:r>
              <a:rPr lang="en-US" altLang="ko-KR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 </a:t>
            </a: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검색 </a:t>
            </a:r>
            <a:r>
              <a:rPr lang="en-US" altLang="ko-KR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ko-KR" altLang="en-US" sz="1600" kern="0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주소창에</a:t>
            </a: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kafb2b.or.kr)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▶  </a:t>
            </a: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플레이스토어</a:t>
            </a:r>
            <a:r>
              <a:rPr lang="en-US" altLang="ko-KR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안드로이드</a:t>
            </a:r>
            <a:r>
              <a:rPr lang="en-US" altLang="ko-KR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또는 앱스토어</a:t>
            </a:r>
            <a:r>
              <a:rPr lang="en-US" altLang="ko-KR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아이폰</a:t>
            </a:r>
            <a:r>
              <a:rPr lang="en-US" altLang="ko-KR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 </a:t>
            </a:r>
            <a:r>
              <a:rPr lang="en-US" altLang="ko-KR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농산물 온라인도매시장</a:t>
            </a:r>
            <a:r>
              <a:rPr lang="en-US" altLang="ko-KR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 </a:t>
            </a: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검색 </a:t>
            </a:r>
            <a:endParaRPr lang="en-US" altLang="ko-KR" sz="1600" kern="0" dirty="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</a:t>
            </a: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PC , </a:t>
            </a:r>
            <a:r>
              <a:rPr lang="ko-KR" altLang="en-US" sz="1600" b="1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모바일 </a:t>
            </a:r>
            <a:r>
              <a:rPr lang="ko-KR" altLang="en-US" sz="1600" b="1" kern="0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모두이용</a:t>
            </a:r>
            <a:r>
              <a:rPr lang="ko-KR" altLang="en-US" sz="1600" b="1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가능</a:t>
            </a:r>
            <a:endParaRPr lang="en-US" altLang="ko-KR" sz="1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14124" y="3251038"/>
            <a:ext cx="10805358" cy="1661993"/>
          </a:xfrm>
          <a:prstGeom prst="rect">
            <a:avLst/>
          </a:prstGeom>
          <a:ln>
            <a:solidFill>
              <a:srgbClr val="DAE3F3"/>
            </a:solidFill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② </a:t>
            </a:r>
            <a:r>
              <a:rPr lang="ko-KR" altLang="en-US" sz="2000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심사서류</a:t>
            </a:r>
            <a:endParaRPr lang="en-US" altLang="ko-KR" sz="2000" dirty="0" smtClean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▶ 사업자 등록증</a:t>
            </a:r>
            <a:r>
              <a:rPr lang="en-US" altLang="ko-KR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법인등기부등본</a:t>
            </a:r>
            <a:r>
              <a:rPr lang="en-US" altLang="ko-KR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법인사업자만 제출</a:t>
            </a:r>
            <a:r>
              <a:rPr lang="en-US" altLang="ko-KR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600" kern="0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중도매인</a:t>
            </a: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허가증</a:t>
            </a:r>
            <a:endParaRPr lang="en-US" altLang="ko-KR" sz="1600" kern="0" dirty="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* </a:t>
            </a: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가입 시 공인인증서</a:t>
            </a:r>
            <a:r>
              <a:rPr lang="en-US" altLang="ko-KR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유료</a:t>
            </a:r>
            <a:r>
              <a:rPr lang="en-US" altLang="ko-KR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인증</a:t>
            </a:r>
            <a:r>
              <a:rPr lang="en-US" altLang="ko-KR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필요</a:t>
            </a:r>
            <a:endParaRPr lang="en-US" altLang="ko-KR" sz="1600" kern="0" dirty="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</a:t>
            </a: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</a:t>
            </a:r>
            <a:r>
              <a:rPr lang="en-US" altLang="ko-KR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공판장 문의 </a:t>
            </a:r>
            <a:r>
              <a:rPr lang="en-US" altLang="ko-KR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 sz="1600" kern="0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간편가입</a:t>
            </a: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처리시 생략 가능</a:t>
            </a:r>
            <a:endParaRPr lang="en-US" altLang="ko-KR" sz="1600" kern="0" dirty="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14967" y="5254761"/>
            <a:ext cx="10805358" cy="1015663"/>
          </a:xfrm>
          <a:prstGeom prst="rect">
            <a:avLst/>
          </a:prstGeom>
          <a:ln>
            <a:solidFill>
              <a:srgbClr val="DAE3F3"/>
            </a:solidFill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③ </a:t>
            </a:r>
            <a:r>
              <a:rPr lang="ko-KR" altLang="en-US" sz="20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거래방법</a:t>
            </a:r>
            <a:endParaRPr lang="en-US" altLang="ko-KR" sz="2000" dirty="0" smtClean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000" kern="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▶ </a:t>
            </a:r>
            <a:r>
              <a:rPr lang="ko-KR" altLang="en-US" sz="1600" kern="0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정가거래</a:t>
            </a: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kern="0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출하처에서</a:t>
            </a: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구매자 지정 시</a:t>
            </a:r>
            <a:r>
              <a:rPr lang="en-US" altLang="ko-KR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kern="0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타구매자는</a:t>
            </a: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조회 불가</a:t>
            </a:r>
            <a:r>
              <a:rPr lang="en-US" altLang="ko-KR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, </a:t>
            </a:r>
            <a:r>
              <a:rPr lang="ko-KR" altLang="en-US" sz="1600" kern="0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발주거래</a:t>
            </a: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kern="0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특정판매자</a:t>
            </a: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지정 후 거래 제안</a:t>
            </a:r>
            <a:r>
              <a:rPr lang="en-US" altLang="ko-KR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1600" kern="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5768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24" y="1268730"/>
            <a:ext cx="10963752" cy="45719"/>
          </a:xfrm>
          <a:prstGeom prst="rect">
            <a:avLst/>
          </a:prstGeom>
        </p:spPr>
      </p:pic>
      <p:cxnSp>
        <p:nvCxnSpPr>
          <p:cNvPr id="7" name="직선 연결선 6"/>
          <p:cNvCxnSpPr/>
          <p:nvPr/>
        </p:nvCxnSpPr>
        <p:spPr>
          <a:xfrm flipV="1">
            <a:off x="614124" y="6316592"/>
            <a:ext cx="10881190" cy="2286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모서리가 둥근 직사각형 7"/>
          <p:cNvSpPr/>
          <p:nvPr/>
        </p:nvSpPr>
        <p:spPr>
          <a:xfrm>
            <a:off x="614124" y="800099"/>
            <a:ext cx="2004898" cy="420339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활성화 방안</a:t>
            </a:r>
            <a:endParaRPr lang="ko-KR" altLang="en-US" sz="24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896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962121" cy="493467"/>
          </a:xfrm>
          <a:prstGeom prst="rect">
            <a:avLst/>
          </a:prstGeom>
        </p:spPr>
      </p:pic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>
          <a:xfrm>
            <a:off x="584200" y="6356349"/>
            <a:ext cx="2743200" cy="365125"/>
          </a:xfrm>
        </p:spPr>
        <p:txBody>
          <a:bodyPr/>
          <a:lstStyle/>
          <a:p>
            <a:fld id="{CAD37CC0-D806-4CFA-AE9D-44501FCD3604}" type="slidenum">
              <a:rPr lang="ko-KR" altLang="en-US" smtClean="0">
                <a:solidFill>
                  <a:schemeClr val="bg1"/>
                </a:solidFill>
              </a:rPr>
              <a:t>12</a:t>
            </a:fld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45288" y="737454"/>
            <a:ext cx="8361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온라인도매시장 추진방안</a:t>
            </a:r>
            <a:endParaRPr lang="ko-KR" altLang="en-US" sz="28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614968" y="1421001"/>
            <a:ext cx="10805357" cy="720000"/>
            <a:chOff x="681643" y="1421001"/>
            <a:chExt cx="10805357" cy="720000"/>
          </a:xfrm>
        </p:grpSpPr>
        <p:sp>
          <p:nvSpPr>
            <p:cNvPr id="18" name="모서리가 접힌 도형 17"/>
            <p:cNvSpPr/>
            <p:nvPr/>
          </p:nvSpPr>
          <p:spPr>
            <a:xfrm>
              <a:off x="681643" y="1421001"/>
              <a:ext cx="10805357" cy="720000"/>
            </a:xfrm>
            <a:prstGeom prst="foldedCorner">
              <a:avLst/>
            </a:prstGeom>
            <a:solidFill>
              <a:srgbClr val="0077C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1598047" y="1550169"/>
              <a:ext cx="897254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400" dirty="0" err="1" smtClean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중도매인</a:t>
              </a:r>
              <a:r>
                <a:rPr lang="ko-KR" altLang="en-US" sz="2400" dirty="0" smtClean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endParaRPr lang="ko-KR" altLang="en-US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584200" y="2328694"/>
            <a:ext cx="10805358" cy="923330"/>
          </a:xfrm>
          <a:prstGeom prst="rect">
            <a:avLst/>
          </a:prstGeom>
          <a:ln>
            <a:solidFill>
              <a:srgbClr val="DAE3F3"/>
            </a:solidFill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① </a:t>
            </a:r>
            <a:r>
              <a:rPr lang="ko-KR" altLang="en-US" sz="20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공판장 기존 여신한도 활용</a:t>
            </a:r>
            <a:endParaRPr lang="en-US" altLang="ko-KR" sz="2000" dirty="0" smtClean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▶ 추가 약정 없이 기존 각 </a:t>
            </a:r>
            <a:r>
              <a:rPr lang="ko-KR" altLang="en-US" sz="1600" kern="0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공판장별</a:t>
            </a: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사용하고 있는 여신한도 사용가능 </a:t>
            </a:r>
            <a:endParaRPr lang="en-US" altLang="ko-KR" sz="1600" kern="0" dirty="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84200" y="3323735"/>
            <a:ext cx="10805358" cy="1292662"/>
          </a:xfrm>
          <a:prstGeom prst="rect">
            <a:avLst/>
          </a:prstGeom>
          <a:ln>
            <a:solidFill>
              <a:srgbClr val="DAE3F3"/>
            </a:solidFill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② </a:t>
            </a:r>
            <a:r>
              <a:rPr lang="en-US" altLang="ko-KR" sz="2000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aT</a:t>
            </a:r>
            <a:r>
              <a:rPr lang="ko-KR" altLang="en-US" sz="20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온라인도매시장 구매자금 융자지원 </a:t>
            </a:r>
            <a:r>
              <a:rPr lang="en-US" altLang="ko-KR" sz="16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600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융자금액</a:t>
            </a:r>
            <a:r>
              <a:rPr lang="ko-KR" altLang="en-US" sz="16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100% </a:t>
            </a:r>
            <a:r>
              <a:rPr lang="ko-KR" altLang="en-US" sz="1600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온라인거래</a:t>
            </a:r>
            <a:r>
              <a:rPr lang="ko-KR" altLang="en-US" sz="16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의무</a:t>
            </a:r>
            <a:r>
              <a:rPr lang="en-US" altLang="ko-KR" sz="16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16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en-US" altLang="ko-KR" sz="1600" dirty="0" smtClean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▶ 최대 </a:t>
            </a:r>
            <a:r>
              <a:rPr lang="en-US" altLang="ko-KR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30</a:t>
            </a: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억원 이내</a:t>
            </a:r>
            <a:r>
              <a:rPr lang="en-US" altLang="ko-KR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업체당</a:t>
            </a:r>
            <a:r>
              <a:rPr lang="en-US" altLang="ko-KR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 &lt;</a:t>
            </a: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 </a:t>
            </a:r>
            <a:r>
              <a:rPr lang="en-US" altLang="ko-KR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1.5%, 1</a:t>
            </a:r>
            <a:r>
              <a:rPr lang="ko-KR" altLang="en-US" sz="1600" kern="0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년만기</a:t>
            </a:r>
            <a:r>
              <a:rPr lang="en-US" altLang="ko-KR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담보대출</a:t>
            </a:r>
            <a:r>
              <a:rPr lang="en-US" altLang="ko-KR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</a:t>
            </a:r>
            <a:r>
              <a:rPr lang="en-US" altLang="ko-KR" sz="14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en-US" altLang="ko-KR" sz="1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24</a:t>
            </a:r>
            <a:r>
              <a:rPr lang="ko-KR" altLang="en-US" sz="1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 지원금액 </a:t>
            </a:r>
            <a:r>
              <a:rPr lang="ko-KR" altLang="en-US" sz="1400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마감완료</a:t>
            </a:r>
            <a:r>
              <a:rPr lang="en-US" altLang="ko-KR" sz="14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(66</a:t>
            </a:r>
            <a:r>
              <a:rPr lang="ko-KR" altLang="en-US" sz="14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억원</a:t>
            </a:r>
            <a:r>
              <a:rPr lang="en-US" altLang="ko-KR" sz="14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), 25</a:t>
            </a:r>
            <a:r>
              <a:rPr lang="ko-KR" altLang="en-US" sz="1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ko-KR" altLang="en-US" sz="1400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신규모집</a:t>
            </a:r>
            <a:r>
              <a:rPr lang="ko-KR" altLang="en-US" sz="1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시 차후 안내</a:t>
            </a:r>
            <a:r>
              <a:rPr lang="en-US" altLang="ko-KR" sz="1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en-US" altLang="ko-KR" sz="1600" kern="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84200" y="4684131"/>
            <a:ext cx="10805358" cy="1661993"/>
          </a:xfrm>
          <a:prstGeom prst="rect">
            <a:avLst/>
          </a:prstGeom>
          <a:ln>
            <a:solidFill>
              <a:srgbClr val="DAE3F3"/>
            </a:solidFill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③ </a:t>
            </a:r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도매시장 </a:t>
            </a:r>
            <a:r>
              <a:rPr lang="ko-KR" altLang="en-US" sz="2000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미경유</a:t>
            </a:r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거래 </a:t>
            </a:r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000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시장사용료</a:t>
            </a:r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부담 </a:t>
            </a:r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X)</a:t>
            </a:r>
            <a:endParaRPr lang="ko-KR" altLang="en-US" sz="20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▶ </a:t>
            </a:r>
            <a:r>
              <a:rPr lang="ko-KR" altLang="en-US" sz="1600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시장 </a:t>
            </a:r>
            <a:r>
              <a:rPr lang="ko-KR" altLang="en-US" sz="1600" kern="0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미경유</a:t>
            </a:r>
            <a:r>
              <a:rPr lang="ko-KR" altLang="en-US" sz="1600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직송 시 </a:t>
            </a:r>
            <a:r>
              <a:rPr lang="ko-KR" altLang="en-US" sz="1600" kern="0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상하차비</a:t>
            </a:r>
            <a:r>
              <a:rPr lang="en-US" altLang="ko-KR" sz="1600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2</a:t>
            </a:r>
            <a:r>
              <a:rPr lang="ko-KR" altLang="en-US" sz="1600" kern="0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차물류비</a:t>
            </a:r>
            <a:r>
              <a:rPr lang="en-US" altLang="ko-KR" sz="1600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kern="0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중도매인→거래처</a:t>
            </a:r>
            <a:r>
              <a:rPr lang="en-US" altLang="ko-KR" sz="1600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600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 </a:t>
            </a: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비용절감</a:t>
            </a:r>
            <a:endParaRPr lang="en-US" altLang="ko-KR" sz="1600" kern="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▶ 신뢰성이 확보된 </a:t>
            </a:r>
            <a:r>
              <a:rPr lang="ko-KR" altLang="en-US" sz="1600" kern="0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우수출하처</a:t>
            </a: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물량 → </a:t>
            </a:r>
            <a:r>
              <a:rPr lang="ko-KR" altLang="en-US" sz="1600" kern="0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중도매인</a:t>
            </a: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거래처 직송 </a:t>
            </a:r>
            <a:r>
              <a:rPr lang="en-US" altLang="ko-KR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kern="0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시장사용료</a:t>
            </a:r>
            <a:r>
              <a:rPr lang="en-US" altLang="ko-KR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X)  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(</a:t>
            </a: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반입시 </a:t>
            </a:r>
            <a:r>
              <a:rPr lang="ko-KR" altLang="en-US" sz="1600" kern="0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시장사용료</a:t>
            </a: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발생</a:t>
            </a:r>
            <a:r>
              <a:rPr lang="en-US" altLang="ko-KR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kern="0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공판장별</a:t>
            </a:r>
            <a:r>
              <a:rPr lang="ko-KR" altLang="en-US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상이</a:t>
            </a:r>
            <a:r>
              <a:rPr lang="en-US" altLang="ko-KR" sz="16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16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863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584200" y="2023790"/>
            <a:ext cx="10911114" cy="4108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E2F0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24" y="1268730"/>
            <a:ext cx="10963752" cy="457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45288" y="737454"/>
            <a:ext cx="8361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물량 </a:t>
            </a:r>
            <a:r>
              <a:rPr lang="ko-KR" altLang="en-US" sz="2800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상시출하</a:t>
            </a:r>
            <a:r>
              <a:rPr lang="ko-KR" altLang="en-US" sz="28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 </a:t>
            </a:r>
            <a:r>
              <a:rPr lang="ko-KR" altLang="en-US" sz="2800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발주거래를</a:t>
            </a:r>
            <a:r>
              <a:rPr lang="ko-KR" altLang="en-US" sz="28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통한 거래 추진</a:t>
            </a:r>
            <a:r>
              <a:rPr lang="en-US" altLang="ko-KR" sz="28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ko-KR" altLang="en-US" sz="28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 flipV="1">
            <a:off x="614124" y="6316592"/>
            <a:ext cx="10881190" cy="2286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모서리가 둥근 직사각형 7"/>
          <p:cNvSpPr/>
          <p:nvPr/>
        </p:nvSpPr>
        <p:spPr>
          <a:xfrm>
            <a:off x="614124" y="800099"/>
            <a:ext cx="1605374" cy="420339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장점</a:t>
            </a:r>
            <a:endParaRPr lang="ko-KR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896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962121" cy="493467"/>
          </a:xfrm>
          <a:prstGeom prst="rect">
            <a:avLst/>
          </a:prstGeom>
        </p:spPr>
      </p:pic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>
          <a:xfrm>
            <a:off x="584200" y="6356349"/>
            <a:ext cx="2743200" cy="365125"/>
          </a:xfrm>
        </p:spPr>
        <p:txBody>
          <a:bodyPr/>
          <a:lstStyle/>
          <a:p>
            <a:fld id="{CAD37CC0-D806-4CFA-AE9D-44501FCD3604}" type="slidenum">
              <a:rPr lang="ko-KR" altLang="en-US" smtClean="0">
                <a:solidFill>
                  <a:schemeClr val="bg1"/>
                </a:solidFill>
              </a:rPr>
              <a:t>13</a:t>
            </a:fld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3" name="모서리가 접힌 도형 12"/>
          <p:cNvSpPr/>
          <p:nvPr/>
        </p:nvSpPr>
        <p:spPr>
          <a:xfrm>
            <a:off x="588356" y="1567307"/>
            <a:ext cx="10906957" cy="456484"/>
          </a:xfrm>
          <a:prstGeom prst="foldedCorner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상시 출하물량</a:t>
            </a:r>
            <a:endParaRPr lang="ko-KR" altLang="en-US" sz="24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14124" y="2042414"/>
            <a:ext cx="10687822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lvl="1">
              <a:lnSpc>
                <a:spcPct val="200000"/>
              </a:lnSpc>
            </a:pPr>
            <a:r>
              <a:rPr lang="ko-KR" altLang="en-US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● 온라인도매시장 웹사이트 방문 및 사이트 가입</a:t>
            </a:r>
            <a:endParaRPr lang="en-US" altLang="ko-KR" kern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1">
              <a:lnSpc>
                <a:spcPct val="200000"/>
              </a:lnSpc>
            </a:pPr>
            <a:r>
              <a:rPr lang="ko-KR" altLang="en-US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● </a:t>
            </a:r>
            <a:r>
              <a:rPr lang="ko-KR" altLang="en-US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우수 출하 상시 등록 </a:t>
            </a:r>
            <a:r>
              <a:rPr lang="ko-KR" altLang="en-US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물량 확인 및 </a:t>
            </a:r>
            <a:r>
              <a:rPr lang="ko-KR" altLang="en-US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거래 요청</a:t>
            </a:r>
            <a:endParaRPr lang="en-US" altLang="ko-KR" kern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1">
              <a:lnSpc>
                <a:spcPct val="200000"/>
              </a:lnSpc>
            </a:pPr>
            <a:r>
              <a:rPr lang="ko-KR" altLang="en-US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● </a:t>
            </a:r>
            <a:r>
              <a:rPr lang="ko-KR" altLang="en-US" kern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상시출하</a:t>
            </a:r>
            <a:r>
              <a:rPr lang="ko-KR" altLang="en-US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물량 중 </a:t>
            </a:r>
            <a:r>
              <a:rPr lang="ko-KR" altLang="en-US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배송 </a:t>
            </a:r>
            <a:r>
              <a:rPr lang="ko-KR" altLang="en-US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가능 물량 </a:t>
            </a:r>
            <a:r>
              <a:rPr lang="ko-KR" altLang="en-US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확인 후 거래 추진</a:t>
            </a:r>
            <a:endParaRPr lang="en-US" altLang="ko-KR" kern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모서리가 접힌 도형 15"/>
          <p:cNvSpPr/>
          <p:nvPr/>
        </p:nvSpPr>
        <p:spPr>
          <a:xfrm>
            <a:off x="590773" y="4016150"/>
            <a:ext cx="10911113" cy="456484"/>
          </a:xfrm>
          <a:prstGeom prst="foldedCorner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발 주 거 </a:t>
            </a:r>
            <a:r>
              <a:rPr lang="ko-KR" altLang="en-US" sz="2400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래</a:t>
            </a:r>
            <a:r>
              <a:rPr lang="ko-KR" altLang="en-US" sz="24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ko-KR" altLang="en-US" sz="24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77628" y="4501158"/>
            <a:ext cx="108233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250000"/>
              </a:lnSpc>
            </a:pPr>
            <a:r>
              <a:rPr lang="ko-KR" altLang="en-US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● 원하는 상품 대상 가격</a:t>
            </a:r>
            <a:r>
              <a:rPr lang="en-US" altLang="ko-KR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품질 </a:t>
            </a:r>
            <a:r>
              <a:rPr lang="ko-KR" altLang="en-US" kern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발주사항</a:t>
            </a:r>
            <a:r>
              <a:rPr lang="ko-KR" altLang="en-US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확인 후  </a:t>
            </a:r>
            <a:r>
              <a:rPr lang="ko-KR" altLang="en-US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발주거래</a:t>
            </a:r>
            <a:r>
              <a:rPr lang="ko-KR" altLang="en-US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화면을 통해 원하는 스펙 상품 </a:t>
            </a:r>
            <a:r>
              <a:rPr lang="ko-KR" altLang="en-US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등록</a:t>
            </a:r>
            <a:endParaRPr lang="en-US" altLang="ko-KR" kern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1">
              <a:lnSpc>
                <a:spcPct val="250000"/>
              </a:lnSpc>
            </a:pPr>
            <a:r>
              <a:rPr lang="ko-KR" altLang="en-US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● 발주 </a:t>
            </a:r>
            <a:r>
              <a:rPr lang="ko-KR" altLang="en-US" kern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요청자</a:t>
            </a:r>
            <a:r>
              <a:rPr lang="ko-KR" altLang="en-US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정보 확인 및 발주 </a:t>
            </a:r>
            <a:r>
              <a:rPr lang="ko-KR" altLang="en-US" kern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상품내역</a:t>
            </a:r>
            <a:r>
              <a:rPr lang="ko-KR" altLang="en-US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확인</a:t>
            </a:r>
            <a:r>
              <a:rPr lang="en-US" altLang="ko-KR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희망 </a:t>
            </a:r>
            <a:r>
              <a:rPr lang="ko-KR" altLang="en-US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배송일</a:t>
            </a:r>
            <a:r>
              <a:rPr lang="en-US" altLang="ko-KR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희망 </a:t>
            </a:r>
            <a:r>
              <a:rPr lang="ko-KR" altLang="en-US" kern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배송지</a:t>
            </a:r>
            <a:r>
              <a:rPr lang="en-US" altLang="ko-KR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희망 결제방법 </a:t>
            </a:r>
            <a:r>
              <a:rPr lang="ko-KR" altLang="en-US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입력</a:t>
            </a:r>
            <a:r>
              <a:rPr lang="en-US" altLang="ko-KR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kern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38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 flipV="1">
            <a:off x="614124" y="6316592"/>
            <a:ext cx="10881190" cy="2286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96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962121" cy="493467"/>
          </a:xfrm>
          <a:prstGeom prst="rect">
            <a:avLst/>
          </a:prstGeom>
        </p:spPr>
      </p:pic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>
          <a:xfrm>
            <a:off x="584200" y="6356349"/>
            <a:ext cx="2743200" cy="365125"/>
          </a:xfrm>
        </p:spPr>
        <p:txBody>
          <a:bodyPr/>
          <a:lstStyle/>
          <a:p>
            <a:fld id="{CAD37CC0-D806-4CFA-AE9D-44501FCD3604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408774" y="2458754"/>
            <a:ext cx="52918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  <a:endParaRPr lang="ko-KR" altLang="en-US" sz="80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992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8913" y1="17050" x2="34394" y2="4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617" y="3100059"/>
            <a:ext cx="5496642" cy="685800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168900" y="4483300"/>
            <a:ext cx="5991225" cy="601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68899" y="2446509"/>
            <a:ext cx="5991225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44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온라인도매시장 </a:t>
            </a:r>
            <a:endParaRPr lang="en-US" altLang="ko-KR" sz="4400" dirty="0" smtClean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44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사업 개요 </a:t>
            </a:r>
            <a:endParaRPr lang="ko-KR" altLang="en-US" sz="44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168900" y="2017742"/>
            <a:ext cx="5991225" cy="6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2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7CC0-D806-4CFA-AE9D-44501FCD3604}" type="slidenum">
              <a:rPr lang="ko-KR" altLang="en-US" smtClean="0"/>
              <a:t>3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70" y="501650"/>
            <a:ext cx="12194770" cy="6356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770" y="188144"/>
            <a:ext cx="12191999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온라인도매시장 </a:t>
            </a:r>
            <a:r>
              <a:rPr lang="ko-KR" altLang="en-US" sz="2800" dirty="0" err="1" smtClean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추진개요</a:t>
            </a:r>
            <a:endParaRPr lang="en-US" altLang="ko-KR" sz="2400" dirty="0" smtClean="0">
              <a:solidFill>
                <a:schemeClr val="bg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805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7CC0-D806-4CFA-AE9D-44501FCD3604}" type="slidenum">
              <a:rPr lang="ko-KR" altLang="en-US" smtClean="0"/>
              <a:t>4</a:t>
            </a:fld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4133"/>
            <a:ext cx="12200921" cy="60173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770" y="188144"/>
            <a:ext cx="12191999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온라인도매시장 </a:t>
            </a:r>
            <a:r>
              <a:rPr lang="ko-KR" altLang="en-US" sz="2800" dirty="0" err="1" smtClean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추진개요</a:t>
            </a:r>
            <a:endParaRPr lang="en-US" altLang="ko-KR" sz="2800" dirty="0" smtClean="0">
              <a:solidFill>
                <a:schemeClr val="bg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986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7CC0-D806-4CFA-AE9D-44501FCD3604}" type="slidenum">
              <a:rPr lang="ko-KR" altLang="en-US" smtClean="0"/>
              <a:t>5</a:t>
            </a:fld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0140"/>
            <a:ext cx="12192000" cy="60378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770" y="188144"/>
            <a:ext cx="12191999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온라인도매시장 </a:t>
            </a:r>
            <a:r>
              <a:rPr lang="ko-KR" altLang="en-US" sz="2800" dirty="0" err="1" smtClean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추진개요</a:t>
            </a:r>
            <a:endParaRPr lang="en-US" altLang="ko-KR" sz="2800" dirty="0" smtClean="0">
              <a:solidFill>
                <a:schemeClr val="bg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382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7CC0-D806-4CFA-AE9D-44501FCD3604}" type="slidenum">
              <a:rPr lang="ko-KR" altLang="en-US" smtClean="0"/>
              <a:t>6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10099" r="655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30828"/>
            <a:ext cx="12191999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en-US" altLang="ko-KR" sz="2400" dirty="0" smtClean="0">
              <a:solidFill>
                <a:schemeClr val="bg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r>
              <a:rPr lang="en-US" altLang="ko-KR" sz="2400" dirty="0" smtClean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(</a:t>
            </a:r>
            <a:r>
              <a:rPr lang="ko-KR" altLang="en-US" sz="2400" dirty="0" smtClean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거래실적</a:t>
            </a:r>
            <a:r>
              <a:rPr lang="en-US" altLang="ko-KR" sz="2400" dirty="0" smtClean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) 8</a:t>
            </a:r>
            <a:r>
              <a:rPr lang="ko-KR" altLang="en-US" sz="2400" dirty="0" smtClean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월말 </a:t>
            </a:r>
            <a:r>
              <a:rPr lang="en-US" altLang="ko-KR" sz="2400" dirty="0" smtClean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2,182</a:t>
            </a:r>
            <a:r>
              <a:rPr lang="ko-KR" altLang="en-US" sz="2400" dirty="0" smtClean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억원 </a:t>
            </a:r>
            <a:r>
              <a:rPr lang="en-US" altLang="ko-KR" sz="2000" dirty="0" smtClean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(</a:t>
            </a:r>
            <a:r>
              <a:rPr lang="ko-KR" altLang="en-US" sz="2000" dirty="0" smtClean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청과 </a:t>
            </a:r>
            <a:r>
              <a:rPr lang="en-US" altLang="ko-KR" sz="2000" dirty="0" smtClean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1,256</a:t>
            </a:r>
            <a:r>
              <a:rPr lang="ko-KR" altLang="en-US" sz="2000" dirty="0" smtClean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억원</a:t>
            </a:r>
            <a:r>
              <a:rPr lang="en-US" altLang="ko-KR" sz="2000" dirty="0" smtClean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중 </a:t>
            </a:r>
            <a:r>
              <a:rPr lang="ko-KR" altLang="en-US" sz="2000" dirty="0" err="1" smtClean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농협공판장</a:t>
            </a:r>
            <a:r>
              <a:rPr lang="ko-KR" altLang="en-US" sz="2000" dirty="0" smtClean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거래실적 </a:t>
            </a:r>
            <a:r>
              <a:rPr lang="en-US" altLang="ko-KR" sz="2000" dirty="0" smtClean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426</a:t>
            </a:r>
            <a:r>
              <a:rPr lang="ko-KR" altLang="en-US" sz="2000" dirty="0" smtClean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억원 </a:t>
            </a:r>
            <a:r>
              <a:rPr lang="en-US" altLang="ko-KR" sz="2000" dirty="0" smtClean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&lt;33.9%&gt;)</a:t>
            </a:r>
          </a:p>
          <a:p>
            <a:endParaRPr lang="ko-KR" altLang="en-US" sz="2400" dirty="0">
              <a:solidFill>
                <a:schemeClr val="bg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171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9" name="내용 개체 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276034"/>
              </p:ext>
            </p:extLst>
          </p:nvPr>
        </p:nvGraphicFramePr>
        <p:xfrm>
          <a:off x="4857750" y="2807632"/>
          <a:ext cx="2743200" cy="125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xmlns="" val="268168237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100552734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87742290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316703214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구분</a:t>
                      </a:r>
                      <a:endParaRPr lang="ko-KR" altLang="en-US" sz="1100" b="0" i="0" u="none" strike="noStrike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물량</a:t>
                      </a:r>
                      <a:r>
                        <a:rPr lang="en-US" altLang="ko-KR" sz="1100" u="none" strike="noStrike">
                          <a:effectLst/>
                        </a:rPr>
                        <a:t>(</a:t>
                      </a:r>
                      <a:r>
                        <a:rPr lang="ko-KR" altLang="en-US" sz="1100" u="none" strike="noStrike">
                          <a:effectLst/>
                        </a:rPr>
                        <a:t>톤</a:t>
                      </a:r>
                      <a:r>
                        <a:rPr lang="en-US" altLang="ko-KR" sz="1100" u="none" strike="noStrike">
                          <a:effectLst/>
                        </a:rPr>
                        <a:t>)</a:t>
                      </a:r>
                      <a:endParaRPr lang="en-US" altLang="ko-KR" sz="1100" b="0" i="0" u="none" strike="noStrike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금액</a:t>
                      </a:r>
                      <a:r>
                        <a:rPr lang="en-US" altLang="ko-KR" sz="1100" u="none" strike="noStrike">
                          <a:effectLst/>
                        </a:rPr>
                        <a:t>(</a:t>
                      </a:r>
                      <a:r>
                        <a:rPr lang="ko-KR" altLang="en-US" sz="1100" u="none" strike="noStrike">
                          <a:effectLst/>
                        </a:rPr>
                        <a:t>억원</a:t>
                      </a:r>
                      <a:r>
                        <a:rPr lang="en-US" altLang="ko-KR" sz="1100" u="none" strike="noStrike">
                          <a:effectLst/>
                        </a:rPr>
                        <a:t>)</a:t>
                      </a:r>
                      <a:endParaRPr lang="en-US" altLang="ko-KR" sz="1100" b="0" i="0" u="none" strike="noStrike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금액비중</a:t>
                      </a:r>
                      <a:endParaRPr lang="ko-KR" altLang="en-US" sz="1100" b="0" i="0" u="none" strike="noStrike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6070454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청과</a:t>
                      </a:r>
                      <a:endParaRPr lang="ko-KR" altLang="en-US" sz="1100" b="0" i="0" u="none" strike="noStrike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48,402</a:t>
                      </a:r>
                      <a:endParaRPr lang="en-US" altLang="ko-KR" sz="1100" b="0" i="0" u="none" strike="noStrike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1,256</a:t>
                      </a:r>
                      <a:endParaRPr lang="en-US" altLang="ko-KR" sz="1100" b="0" i="0" u="none" strike="noStrike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57.5%</a:t>
                      </a:r>
                      <a:endParaRPr lang="en-US" altLang="ko-KR" sz="1100" b="0" i="0" u="none" strike="noStrike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41686303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축산</a:t>
                      </a:r>
                      <a:endParaRPr lang="ko-KR" altLang="en-US" sz="1100" b="0" i="0" u="none" strike="noStrike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13,817</a:t>
                      </a:r>
                      <a:endParaRPr lang="en-US" altLang="ko-KR" sz="1100" b="0" i="0" u="none" strike="noStrike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461</a:t>
                      </a:r>
                      <a:endParaRPr lang="en-US" altLang="ko-KR" sz="1100" b="0" i="0" u="none" strike="noStrike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21.1%</a:t>
                      </a:r>
                      <a:endParaRPr lang="en-US" altLang="ko-KR" sz="1100" b="0" i="0" u="none" strike="noStrike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807879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양곡</a:t>
                      </a:r>
                      <a:endParaRPr lang="ko-KR" altLang="en-US" sz="1100" b="0" i="0" u="none" strike="noStrike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26,810</a:t>
                      </a:r>
                      <a:endParaRPr lang="en-US" altLang="ko-KR" sz="1100" b="0" i="0" u="none" strike="noStrike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455</a:t>
                      </a:r>
                      <a:endParaRPr lang="en-US" altLang="ko-KR" sz="1100" b="0" i="0" u="none" strike="noStrike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20.8%</a:t>
                      </a:r>
                      <a:endParaRPr lang="en-US" altLang="ko-KR" sz="1100" b="0" i="0" u="none" strike="noStrike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38565148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수산</a:t>
                      </a:r>
                      <a:endParaRPr lang="ko-KR" altLang="en-US" sz="1100" b="0" i="0" u="none" strike="noStrike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459</a:t>
                      </a:r>
                      <a:endParaRPr lang="en-US" altLang="ko-KR" sz="1100" b="0" i="0" u="none" strike="noStrike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12</a:t>
                      </a:r>
                      <a:endParaRPr lang="en-US" altLang="ko-KR" sz="1100" b="0" i="0" u="none" strike="noStrike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0.5%</a:t>
                      </a:r>
                      <a:endParaRPr lang="en-US" altLang="ko-KR" sz="1100" b="0" i="0" u="none" strike="noStrike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816086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합계</a:t>
                      </a:r>
                      <a:endParaRPr lang="ko-KR" altLang="en-US" sz="1100" b="0" i="0" u="none" strike="noStrike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89,488</a:t>
                      </a:r>
                      <a:endParaRPr lang="en-US" altLang="ko-KR" sz="1100" b="0" i="0" u="none" strike="noStrike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2,184</a:t>
                      </a:r>
                      <a:endParaRPr lang="en-US" altLang="ko-KR" sz="1100" b="0" i="0" u="none" strike="noStrike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 dirty="0">
                          <a:effectLst/>
                        </a:rPr>
                        <a:t>100.0%</a:t>
                      </a:r>
                      <a:endParaRPr lang="en-US" altLang="ko-KR" sz="1100" b="0" i="0" u="none" strike="noStrike" dirty="0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805429723"/>
                  </a:ext>
                </a:extLst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7CC0-D806-4CFA-AE9D-44501FCD3604}" type="slidenum">
              <a:rPr lang="ko-KR" altLang="en-US" smtClean="0"/>
              <a:t>7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965" y="0"/>
            <a:ext cx="1228896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75147"/>
            <a:ext cx="12191999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거래부류별</a:t>
            </a:r>
            <a:r>
              <a:rPr lang="en-US" altLang="ko-KR" sz="2400" dirty="0" smtClean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품목별 거래 동향 </a:t>
            </a:r>
            <a:r>
              <a:rPr lang="en-US" altLang="ko-KR" sz="2400" dirty="0" smtClean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(8</a:t>
            </a:r>
            <a:r>
              <a:rPr lang="ko-KR" altLang="en-US" sz="2400" dirty="0" smtClean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월말 기준</a:t>
            </a:r>
            <a:r>
              <a:rPr lang="en-US" altLang="ko-KR" sz="2400" dirty="0" smtClean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)</a:t>
            </a:r>
            <a:endParaRPr lang="ko-KR" altLang="en-US" sz="2400" dirty="0">
              <a:solidFill>
                <a:schemeClr val="bg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graphicFrame>
        <p:nvGraphicFramePr>
          <p:cNvPr id="7" name="차트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3547835"/>
              </p:ext>
            </p:extLst>
          </p:nvPr>
        </p:nvGraphicFramePr>
        <p:xfrm>
          <a:off x="184702" y="1559201"/>
          <a:ext cx="4111073" cy="225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2458" y="1284953"/>
            <a:ext cx="6340948" cy="255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7CC0-D806-4CFA-AE9D-44501FCD3604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375147"/>
            <a:ext cx="12191999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온라인도매시장 우수사례</a:t>
            </a:r>
            <a:endParaRPr lang="ko-KR" altLang="en-US" sz="3200" dirty="0">
              <a:solidFill>
                <a:schemeClr val="bg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638" y="1483171"/>
            <a:ext cx="6680882" cy="49398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0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bg1"/>
                </a:solidFill>
              </a:rPr>
              <a:t>온라인도매시장 특화상품 운영을 통한 거래 활성화</a:t>
            </a:r>
            <a:endParaRPr lang="en-US" altLang="ko-KR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chemeClr val="bg1"/>
                </a:solidFill>
              </a:rPr>
              <a:t>신미네유통사업단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 → </a:t>
            </a:r>
            <a:r>
              <a:rPr lang="ko-KR" altLang="en-US" sz="2000" b="1" dirty="0" err="1" smtClean="0">
                <a:solidFill>
                  <a:schemeClr val="bg1"/>
                </a:solidFill>
              </a:rPr>
              <a:t>중도매인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(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강서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구리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) 535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톤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, 7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억원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endParaRPr lang="en-US" altLang="ko-KR" sz="20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chemeClr val="bg1"/>
                </a:solidFill>
              </a:rPr>
              <a:t>(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개요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)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기존 온라인거래소에 </a:t>
            </a:r>
            <a:r>
              <a:rPr lang="ko-KR" altLang="en-US" sz="2000" b="1" dirty="0" err="1" smtClean="0">
                <a:solidFill>
                  <a:schemeClr val="bg1"/>
                </a:solidFill>
              </a:rPr>
              <a:t>지속거래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 해왔던 상품을온라인도매시장으로 전환 후 지속적인 </a:t>
            </a:r>
            <a:r>
              <a:rPr lang="ko-KR" altLang="en-US" sz="2000" b="1" dirty="0" err="1" smtClean="0">
                <a:solidFill>
                  <a:schemeClr val="bg1"/>
                </a:solidFill>
              </a:rPr>
              <a:t>거래발생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 中</a:t>
            </a:r>
            <a:endParaRPr lang="en-US" altLang="ko-KR" sz="20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5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chemeClr val="bg1"/>
                </a:solidFill>
              </a:rPr>
              <a:t>(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실적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) </a:t>
            </a:r>
            <a:r>
              <a:rPr lang="en-US" altLang="ko-KR" sz="2000" b="1" dirty="0">
                <a:solidFill>
                  <a:schemeClr val="bg1"/>
                </a:solidFill>
              </a:rPr>
              <a:t>535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톤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, </a:t>
            </a:r>
            <a:r>
              <a:rPr lang="en-US" altLang="ko-KR" sz="2000" b="1" dirty="0">
                <a:solidFill>
                  <a:schemeClr val="bg1"/>
                </a:solidFill>
              </a:rPr>
              <a:t>7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억원  </a:t>
            </a:r>
            <a:endParaRPr lang="en-US" altLang="ko-KR" sz="20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5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chemeClr val="bg1"/>
                </a:solidFill>
              </a:rPr>
              <a:t>(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이점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)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온라인도매시장을 통한 거래알선으로 산지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-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구매처 간의 </a:t>
            </a:r>
            <a:r>
              <a:rPr lang="ko-KR" altLang="en-US" sz="2000" b="1" dirty="0" err="1" smtClean="0">
                <a:solidFill>
                  <a:schemeClr val="bg1"/>
                </a:solidFill>
              </a:rPr>
              <a:t>신규거래처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 확보 및 좋은 상품을 제공을 통한 </a:t>
            </a:r>
            <a:r>
              <a:rPr lang="ko-KR" altLang="en-US" sz="2000" b="1" dirty="0" err="1" smtClean="0">
                <a:solidFill>
                  <a:schemeClr val="bg1"/>
                </a:solidFill>
              </a:rPr>
              <a:t>거래효용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 발생 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004" y="1367245"/>
            <a:ext cx="5049001" cy="517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5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24" y="1268730"/>
            <a:ext cx="10963752" cy="457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45288" y="737454"/>
            <a:ext cx="8361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8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온라인도매시장 </a:t>
            </a:r>
            <a:r>
              <a:rPr lang="ko-KR" altLang="en-US" sz="2800" b="1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청과거래</a:t>
            </a:r>
            <a:r>
              <a:rPr lang="ko-KR" altLang="en-US" sz="28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품목</a:t>
            </a:r>
            <a:r>
              <a:rPr lang="en-US" altLang="ko-KR" sz="28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(93</a:t>
            </a:r>
            <a:r>
              <a:rPr lang="ko-KR" altLang="en-US" sz="28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</a:t>
            </a:r>
            <a:r>
              <a:rPr lang="en-US" altLang="ko-KR" sz="28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28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 flipV="1">
            <a:off x="614124" y="6316592"/>
            <a:ext cx="10881190" cy="2286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모서리가 둥근 직사각형 7"/>
          <p:cNvSpPr/>
          <p:nvPr/>
        </p:nvSpPr>
        <p:spPr>
          <a:xfrm>
            <a:off x="614124" y="800099"/>
            <a:ext cx="1605374" cy="420339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취급품목</a:t>
            </a:r>
            <a:endParaRPr lang="ko-KR" altLang="en-US" sz="24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896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962121" cy="493467"/>
          </a:xfrm>
          <a:prstGeom prst="rect">
            <a:avLst/>
          </a:prstGeom>
        </p:spPr>
      </p:pic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>
          <a:xfrm>
            <a:off x="584200" y="6356349"/>
            <a:ext cx="2743200" cy="365125"/>
          </a:xfrm>
        </p:spPr>
        <p:txBody>
          <a:bodyPr/>
          <a:lstStyle/>
          <a:p>
            <a:fld id="{CAD37CC0-D806-4CFA-AE9D-44501FCD3604}" type="slidenum">
              <a:rPr lang="ko-KR" altLang="en-US" smtClean="0"/>
              <a:t>9</a:t>
            </a:fld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341244"/>
              </p:ext>
            </p:extLst>
          </p:nvPr>
        </p:nvGraphicFramePr>
        <p:xfrm>
          <a:off x="614124" y="1430287"/>
          <a:ext cx="10881190" cy="4625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5403">
                  <a:extLst>
                    <a:ext uri="{9D8B030D-6E8A-4147-A177-3AD203B41FA5}">
                      <a16:colId xmlns:a16="http://schemas.microsoft.com/office/drawing/2014/main" xmlns="" val="1010114446"/>
                    </a:ext>
                  </a:extLst>
                </a:gridCol>
                <a:gridCol w="9305787">
                  <a:extLst>
                    <a:ext uri="{9D8B030D-6E8A-4147-A177-3AD203B41FA5}">
                      <a16:colId xmlns:a16="http://schemas.microsoft.com/office/drawing/2014/main" xmlns="" val="2284903842"/>
                    </a:ext>
                  </a:extLst>
                </a:gridCol>
              </a:tblGrid>
              <a:tr h="35621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u="none" strike="noStrike" dirty="0" err="1">
                          <a:effectLst/>
                        </a:rPr>
                        <a:t>과실류</a:t>
                      </a:r>
                      <a:endParaRPr lang="ko-KR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98" marR="3498" marT="349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500" u="none" strike="noStrike" dirty="0">
                          <a:effectLst/>
                        </a:rPr>
                        <a:t>사과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배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포도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복숭아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단감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곶감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자두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감귤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블루베리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레몬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 err="1">
                          <a:effectLst/>
                        </a:rPr>
                        <a:t>참다래</a:t>
                      </a:r>
                      <a:r>
                        <a:rPr lang="en-US" altLang="ko-KR" sz="1500" u="none" strike="noStrike" dirty="0">
                          <a:effectLst/>
                        </a:rPr>
                        <a:t>(</a:t>
                      </a:r>
                      <a:r>
                        <a:rPr lang="ko-KR" altLang="en-US" sz="1500" u="none" strike="noStrike" dirty="0">
                          <a:effectLst/>
                        </a:rPr>
                        <a:t>키위</a:t>
                      </a:r>
                      <a:r>
                        <a:rPr lang="en-US" altLang="ko-KR" sz="1500" u="none" strike="noStrike" dirty="0">
                          <a:effectLst/>
                        </a:rPr>
                        <a:t>), </a:t>
                      </a:r>
                      <a:r>
                        <a:rPr lang="ko-KR" altLang="en-US" sz="1500" u="none" strike="noStrike" dirty="0" err="1">
                          <a:effectLst/>
                        </a:rPr>
                        <a:t>떪은감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살구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매실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유자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98" marR="3498" marT="3498" marB="0" anchor="ctr"/>
                </a:tc>
                <a:extLst>
                  <a:ext uri="{0D108BD9-81ED-4DB2-BD59-A6C34878D82A}">
                    <a16:rowId xmlns:a16="http://schemas.microsoft.com/office/drawing/2014/main" xmlns="" val="72680462"/>
                  </a:ext>
                </a:extLst>
              </a:tr>
              <a:tr h="35621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u="none" strike="noStrike">
                          <a:effectLst/>
                        </a:rPr>
                        <a:t>과일야채류</a:t>
                      </a:r>
                      <a:endParaRPr lang="ko-KR" altLang="en-US" sz="15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98" marR="3498" marT="349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500" u="none" strike="noStrike" dirty="0">
                          <a:effectLst/>
                        </a:rPr>
                        <a:t>수박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참외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딸기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메론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토마토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방울토마토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98" marR="3498" marT="3498" marB="0" anchor="ctr"/>
                </a:tc>
                <a:extLst>
                  <a:ext uri="{0D108BD9-81ED-4DB2-BD59-A6C34878D82A}">
                    <a16:rowId xmlns:a16="http://schemas.microsoft.com/office/drawing/2014/main" xmlns="" val="238512680"/>
                  </a:ext>
                </a:extLst>
              </a:tr>
              <a:tr h="35621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u="none" strike="noStrike" dirty="0">
                          <a:effectLst/>
                        </a:rPr>
                        <a:t>과채류</a:t>
                      </a:r>
                      <a:endParaRPr lang="ko-KR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98" marR="3498" marT="349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500" u="none" strike="noStrike">
                          <a:effectLst/>
                        </a:rPr>
                        <a:t>오이</a:t>
                      </a:r>
                      <a:r>
                        <a:rPr lang="en-US" altLang="ko-KR" sz="1500" u="none" strike="noStrike">
                          <a:effectLst/>
                        </a:rPr>
                        <a:t>, </a:t>
                      </a:r>
                      <a:r>
                        <a:rPr lang="ko-KR" altLang="en-US" sz="1500" u="none" strike="noStrike">
                          <a:effectLst/>
                        </a:rPr>
                        <a:t>호박</a:t>
                      </a:r>
                      <a:r>
                        <a:rPr lang="en-US" altLang="ko-KR" sz="1500" u="none" strike="noStrike">
                          <a:effectLst/>
                        </a:rPr>
                        <a:t>, </a:t>
                      </a:r>
                      <a:r>
                        <a:rPr lang="ko-KR" altLang="en-US" sz="1500" u="none" strike="noStrike">
                          <a:effectLst/>
                        </a:rPr>
                        <a:t>가지</a:t>
                      </a:r>
                      <a:endParaRPr lang="ko-KR" altLang="en-US" sz="1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98" marR="3498" marT="3498" marB="0" anchor="ctr"/>
                </a:tc>
                <a:extLst>
                  <a:ext uri="{0D108BD9-81ED-4DB2-BD59-A6C34878D82A}">
                    <a16:rowId xmlns:a16="http://schemas.microsoft.com/office/drawing/2014/main" xmlns="" val="226244892"/>
                  </a:ext>
                </a:extLst>
              </a:tr>
              <a:tr h="70706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u="none" strike="noStrike" dirty="0" err="1">
                          <a:effectLst/>
                        </a:rPr>
                        <a:t>엽경채류</a:t>
                      </a:r>
                      <a:endParaRPr lang="ko-KR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98" marR="3498" marT="349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500" u="none" strike="noStrike" dirty="0">
                          <a:effectLst/>
                        </a:rPr>
                        <a:t>배추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양배추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상추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시금치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깻잎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 err="1">
                          <a:effectLst/>
                        </a:rPr>
                        <a:t>얼갈이배추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 err="1">
                          <a:effectLst/>
                        </a:rPr>
                        <a:t>청경채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열무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 err="1">
                          <a:effectLst/>
                        </a:rPr>
                        <a:t>봄동배추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 err="1">
                          <a:effectLst/>
                        </a:rPr>
                        <a:t>순무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부추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갓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쑥갓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근대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아욱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콩나물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숙주나물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고구마순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달래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미나리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냉이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적채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98" marR="3498" marT="3498" marB="0" anchor="ctr"/>
                </a:tc>
                <a:extLst>
                  <a:ext uri="{0D108BD9-81ED-4DB2-BD59-A6C34878D82A}">
                    <a16:rowId xmlns:a16="http://schemas.microsoft.com/office/drawing/2014/main" xmlns="" val="4108170505"/>
                  </a:ext>
                </a:extLst>
              </a:tr>
              <a:tr h="35621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u="none" strike="noStrike" dirty="0" err="1">
                          <a:effectLst/>
                        </a:rPr>
                        <a:t>조미채소류</a:t>
                      </a:r>
                      <a:endParaRPr lang="ko-KR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98" marR="3498" marT="349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500" u="none" strike="noStrike" dirty="0">
                          <a:effectLst/>
                        </a:rPr>
                        <a:t>마늘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양파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대파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쪽파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생강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풋고추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꽈리고추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 err="1">
                          <a:effectLst/>
                        </a:rPr>
                        <a:t>건고추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 err="1">
                          <a:effectLst/>
                        </a:rPr>
                        <a:t>홍고추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98" marR="3498" marT="3498" marB="0" anchor="ctr"/>
                </a:tc>
                <a:extLst>
                  <a:ext uri="{0D108BD9-81ED-4DB2-BD59-A6C34878D82A}">
                    <a16:rowId xmlns:a16="http://schemas.microsoft.com/office/drawing/2014/main" xmlns="" val="1839231386"/>
                  </a:ext>
                </a:extLst>
              </a:tr>
              <a:tr h="35621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u="none" strike="noStrike" dirty="0">
                          <a:effectLst/>
                        </a:rPr>
                        <a:t>근채류</a:t>
                      </a:r>
                      <a:endParaRPr lang="ko-KR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98" marR="3498" marT="349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500" u="none" strike="noStrike" dirty="0">
                          <a:effectLst/>
                        </a:rPr>
                        <a:t>무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 err="1">
                          <a:effectLst/>
                        </a:rPr>
                        <a:t>알타리무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당근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98" marR="3498" marT="3498" marB="0" anchor="ctr"/>
                </a:tc>
                <a:extLst>
                  <a:ext uri="{0D108BD9-81ED-4DB2-BD59-A6C34878D82A}">
                    <a16:rowId xmlns:a16="http://schemas.microsoft.com/office/drawing/2014/main" xmlns="" val="2450359928"/>
                  </a:ext>
                </a:extLst>
              </a:tr>
              <a:tr h="35621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u="none" strike="noStrike" dirty="0" err="1">
                          <a:effectLst/>
                        </a:rPr>
                        <a:t>양채류</a:t>
                      </a:r>
                      <a:endParaRPr lang="ko-KR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98" marR="3498" marT="349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500" u="none" strike="noStrike" dirty="0">
                          <a:effectLst/>
                        </a:rPr>
                        <a:t>파프리카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브로콜리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양상추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셀러리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아스파라거스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 err="1">
                          <a:effectLst/>
                        </a:rPr>
                        <a:t>케일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비트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치커리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 err="1">
                          <a:effectLst/>
                        </a:rPr>
                        <a:t>콜라비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로메인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 err="1">
                          <a:effectLst/>
                        </a:rPr>
                        <a:t>방울양배추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98" marR="3498" marT="3498" marB="0" anchor="ctr"/>
                </a:tc>
                <a:extLst>
                  <a:ext uri="{0D108BD9-81ED-4DB2-BD59-A6C34878D82A}">
                    <a16:rowId xmlns:a16="http://schemas.microsoft.com/office/drawing/2014/main" xmlns="" val="3827090274"/>
                  </a:ext>
                </a:extLst>
              </a:tr>
              <a:tr h="35621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u="none" strike="noStrike" dirty="0" err="1">
                          <a:effectLst/>
                        </a:rPr>
                        <a:t>수실류</a:t>
                      </a:r>
                      <a:endParaRPr lang="ko-KR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98" marR="3498" marT="349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500" u="none" strike="noStrike" dirty="0">
                          <a:effectLst/>
                        </a:rPr>
                        <a:t>밤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대추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잣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호두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은행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98" marR="3498" marT="3498" marB="0" anchor="ctr"/>
                </a:tc>
                <a:extLst>
                  <a:ext uri="{0D108BD9-81ED-4DB2-BD59-A6C34878D82A}">
                    <a16:rowId xmlns:a16="http://schemas.microsoft.com/office/drawing/2014/main" xmlns="" val="238392344"/>
                  </a:ext>
                </a:extLst>
              </a:tr>
              <a:tr h="35621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u="none" strike="noStrike" dirty="0">
                          <a:effectLst/>
                        </a:rPr>
                        <a:t>서류</a:t>
                      </a:r>
                      <a:endParaRPr lang="ko-KR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98" marR="3498" marT="349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500" u="none" strike="noStrike" dirty="0">
                          <a:effectLst/>
                        </a:rPr>
                        <a:t>감자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고구마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98" marR="3498" marT="3498" marB="0" anchor="ctr"/>
                </a:tc>
                <a:extLst>
                  <a:ext uri="{0D108BD9-81ED-4DB2-BD59-A6C34878D82A}">
                    <a16:rowId xmlns:a16="http://schemas.microsoft.com/office/drawing/2014/main" xmlns="" val="3206573898"/>
                  </a:ext>
                </a:extLst>
              </a:tr>
              <a:tr h="35621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u="none" strike="noStrike" dirty="0" err="1">
                          <a:effectLst/>
                        </a:rPr>
                        <a:t>산채류</a:t>
                      </a:r>
                      <a:endParaRPr lang="ko-KR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98" marR="3498" marT="349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500" u="none" strike="noStrike" dirty="0">
                          <a:effectLst/>
                        </a:rPr>
                        <a:t>취나물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고사리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두릅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참나물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돌나물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 err="1">
                          <a:effectLst/>
                        </a:rPr>
                        <a:t>곤드레나물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방풍나물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원추리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죽순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 err="1">
                          <a:effectLst/>
                        </a:rPr>
                        <a:t>참죽나무순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도라지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마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더덕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98" marR="3498" marT="3498" marB="0" anchor="ctr"/>
                </a:tc>
                <a:extLst>
                  <a:ext uri="{0D108BD9-81ED-4DB2-BD59-A6C34878D82A}">
                    <a16:rowId xmlns:a16="http://schemas.microsoft.com/office/drawing/2014/main" xmlns="" val="549207726"/>
                  </a:ext>
                </a:extLst>
              </a:tr>
              <a:tr h="35621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u="none" strike="noStrike" dirty="0">
                          <a:effectLst/>
                        </a:rPr>
                        <a:t>기타</a:t>
                      </a:r>
                      <a:endParaRPr lang="ko-KR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98" marR="3498" marT="349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500" u="none" strike="noStrike" dirty="0" err="1">
                          <a:effectLst/>
                        </a:rPr>
                        <a:t>버섯류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알로에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수삼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무화과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98" marR="3498" marT="3498" marB="0" anchor="ctr"/>
                </a:tc>
                <a:extLst>
                  <a:ext uri="{0D108BD9-81ED-4DB2-BD59-A6C34878D82A}">
                    <a16:rowId xmlns:a16="http://schemas.microsoft.com/office/drawing/2014/main" xmlns="" val="850663033"/>
                  </a:ext>
                </a:extLst>
              </a:tr>
              <a:tr h="35621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1" u="none" strike="noStrike" dirty="0">
                          <a:effectLst/>
                        </a:rPr>
                        <a:t>가공</a:t>
                      </a:r>
                      <a:endParaRPr lang="ko-KR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98" marR="3498" marT="349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500" u="none" strike="noStrike" dirty="0" err="1">
                          <a:effectLst/>
                        </a:rPr>
                        <a:t>스테비아토마토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>
                          <a:effectLst/>
                        </a:rPr>
                        <a:t>고춧가루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98" marR="3498" marT="3498" marB="0" anchor="ctr"/>
                </a:tc>
                <a:extLst>
                  <a:ext uri="{0D108BD9-81ED-4DB2-BD59-A6C34878D82A}">
                    <a16:rowId xmlns:a16="http://schemas.microsoft.com/office/drawing/2014/main" xmlns="" val="834614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46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3567</TotalTime>
  <Words>670</Words>
  <Application>Microsoft Office PowerPoint</Application>
  <PresentationFormat>사용자 지정</PresentationFormat>
  <Paragraphs>118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0" baseType="lpstr">
      <vt:lpstr>굴림</vt:lpstr>
      <vt:lpstr>Arial</vt:lpstr>
      <vt:lpstr>맑은 고딕</vt:lpstr>
      <vt:lpstr>HY견고딕</vt:lpstr>
      <vt:lpstr>휴먼둥근헤드라인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NHB</dc:creator>
  <cp:lastModifiedBy>anyrang78@gmail.com</cp:lastModifiedBy>
  <cp:revision>162</cp:revision>
  <cp:lastPrinted>2023-11-06T00:42:33Z</cp:lastPrinted>
  <dcterms:created xsi:type="dcterms:W3CDTF">2023-10-24T08:47:39Z</dcterms:created>
  <dcterms:modified xsi:type="dcterms:W3CDTF">2024-10-04T01:43:37Z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DRClass">
    <vt:lpwstr>0</vt:lpwstr>
  </property>
  <property fmtid="{D5CDD505-2E9C-101B-9397-08002B2CF9AE}" pid="3" name="FDRSet">
    <vt:lpwstr>manual</vt:lpwstr>
  </property>
</Properties>
</file>